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69" r:id="rId2"/>
    <p:sldId id="270" r:id="rId3"/>
    <p:sldId id="271" r:id="rId4"/>
    <p:sldId id="266" r:id="rId5"/>
    <p:sldId id="272" r:id="rId6"/>
    <p:sldId id="257" r:id="rId7"/>
    <p:sldId id="261" r:id="rId8"/>
    <p:sldId id="268" r:id="rId9"/>
    <p:sldId id="273" r:id="rId10"/>
    <p:sldId id="259" r:id="rId11"/>
    <p:sldId id="263" r:id="rId12"/>
    <p:sldId id="267" r:id="rId13"/>
    <p:sldId id="274" r:id="rId14"/>
    <p:sldId id="256" r:id="rId15"/>
    <p:sldId id="260" r:id="rId16"/>
    <p:sldId id="264" r:id="rId17"/>
    <p:sldId id="265" r:id="rId18"/>
    <p:sldId id="276" r:id="rId19"/>
    <p:sldId id="258" r:id="rId20"/>
    <p:sldId id="262" r:id="rId21"/>
    <p:sldId id="275" r:id="rId2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71" autoAdjust="0"/>
    <p:restoredTop sz="94660"/>
  </p:normalViewPr>
  <p:slideViewPr>
    <p:cSldViewPr>
      <p:cViewPr>
        <p:scale>
          <a:sx n="100" d="100"/>
          <a:sy n="100" d="100"/>
        </p:scale>
        <p:origin x="-582" y="6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813787-39E9-402A-9225-65251002B9EA}" type="datetimeFigureOut">
              <a:rPr lang="pt-BR" smtClean="0"/>
              <a:t>06/12/2016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84C10E-00EF-4E7C-AF10-5A0279DB43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3875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84C10E-00EF-4E7C-AF10-5A0279DB43D2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6223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84C10E-00EF-4E7C-AF10-5A0279DB43D2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6223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3800B52-0FF7-4D94-BC84-AE09FA44EA72}" type="datetimeFigureOut">
              <a:rPr lang="pt-BR" smtClean="0"/>
              <a:t>06/12/2016</a:t>
            </a:fld>
            <a:endParaRPr lang="pt-BR" dirty="0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 dirty="0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B514653-5C0F-4020-83F3-6F067B4610FD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0B52-0FF7-4D94-BC84-AE09FA44EA72}" type="datetimeFigureOut">
              <a:rPr lang="pt-BR" smtClean="0"/>
              <a:t>06/12/2016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14653-5C0F-4020-83F3-6F067B4610FD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0B52-0FF7-4D94-BC84-AE09FA44EA72}" type="datetimeFigureOut">
              <a:rPr lang="pt-BR" smtClean="0"/>
              <a:t>06/12/2016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14653-5C0F-4020-83F3-6F067B4610FD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0B52-0FF7-4D94-BC84-AE09FA44EA72}" type="datetimeFigureOut">
              <a:rPr lang="pt-BR" smtClean="0"/>
              <a:t>06/12/2016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14653-5C0F-4020-83F3-6F067B4610FD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0B52-0FF7-4D94-BC84-AE09FA44EA72}" type="datetimeFigureOut">
              <a:rPr lang="pt-BR" smtClean="0"/>
              <a:t>06/12/2016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14653-5C0F-4020-83F3-6F067B4610FD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0B52-0FF7-4D94-BC84-AE09FA44EA72}" type="datetimeFigureOut">
              <a:rPr lang="pt-BR" smtClean="0"/>
              <a:t>06/12/2016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14653-5C0F-4020-83F3-6F067B4610FD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0B52-0FF7-4D94-BC84-AE09FA44EA72}" type="datetimeFigureOut">
              <a:rPr lang="pt-BR" smtClean="0"/>
              <a:t>06/12/2016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14653-5C0F-4020-83F3-6F067B4610FD}" type="slidenum">
              <a:rPr lang="pt-BR" smtClean="0"/>
              <a:t>‹nº›</a:t>
            </a:fld>
            <a:endParaRPr lang="pt-B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0B52-0FF7-4D94-BC84-AE09FA44EA72}" type="datetimeFigureOut">
              <a:rPr lang="pt-BR" smtClean="0"/>
              <a:t>06/12/2016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14653-5C0F-4020-83F3-6F067B4610FD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0B52-0FF7-4D94-BC84-AE09FA44EA72}" type="datetimeFigureOut">
              <a:rPr lang="pt-BR" smtClean="0"/>
              <a:t>06/12/2016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14653-5C0F-4020-83F3-6F067B4610FD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23800B52-0FF7-4D94-BC84-AE09FA44EA72}" type="datetimeFigureOut">
              <a:rPr lang="pt-BR" smtClean="0"/>
              <a:t>06/12/2016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14653-5C0F-4020-83F3-6F067B4610FD}" type="slidenum">
              <a:rPr lang="pt-BR" smtClean="0"/>
              <a:t>‹nº›</a:t>
            </a:fld>
            <a:endParaRPr lang="pt-B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3800B52-0FF7-4D94-BC84-AE09FA44EA72}" type="datetimeFigureOut">
              <a:rPr lang="pt-BR" smtClean="0"/>
              <a:t>06/12/2016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B514653-5C0F-4020-83F3-6F067B4610FD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3800B52-0FF7-4D94-BC84-AE09FA44EA72}" type="datetimeFigureOut">
              <a:rPr lang="pt-BR" smtClean="0"/>
              <a:t>06/12/2016</a:t>
            </a:fld>
            <a:endParaRPr lang="pt-BR" dirty="0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 dirty="0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B514653-5C0F-4020-83F3-6F067B4610FD}" type="slidenum">
              <a:rPr lang="pt-BR" smtClean="0"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pt-BR" dirty="0"/>
              <a:t>Indicadores do Mercado Imobiliário</a:t>
            </a: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pt-BR" dirty="0"/>
              <a:t>Trimestre III</a:t>
            </a:r>
          </a:p>
          <a:p>
            <a:pPr algn="ctr"/>
            <a:r>
              <a:rPr lang="pt-BR" dirty="0"/>
              <a:t>Julho a Setembro/2016</a:t>
            </a:r>
          </a:p>
        </p:txBody>
      </p:sp>
      <p:pic>
        <p:nvPicPr>
          <p:cNvPr id="6" name="Imagem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332656"/>
            <a:ext cx="1152128" cy="864096"/>
          </a:xfrm>
          <a:prstGeom prst="rect">
            <a:avLst/>
          </a:prstGeom>
        </p:spPr>
      </p:pic>
      <p:pic>
        <p:nvPicPr>
          <p:cNvPr id="7" name="Imagem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48680"/>
            <a:ext cx="2448272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40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/>
          <p:cNvSpPr/>
          <p:nvPr/>
        </p:nvSpPr>
        <p:spPr>
          <a:xfrm>
            <a:off x="4095654" y="3059"/>
            <a:ext cx="5076056" cy="90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Pentágono 22"/>
          <p:cNvSpPr/>
          <p:nvPr/>
        </p:nvSpPr>
        <p:spPr>
          <a:xfrm>
            <a:off x="13855" y="3059"/>
            <a:ext cx="4860032" cy="90000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16632"/>
            <a:ext cx="2326154" cy="54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828711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05164"/>
              </p:ext>
            </p:extLst>
          </p:nvPr>
        </p:nvGraphicFramePr>
        <p:xfrm>
          <a:off x="1331640" y="1772816"/>
          <a:ext cx="6096000" cy="1247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JULHO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AGOSTO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SETEMBRO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15708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7" name="CaixaDeTexto 16"/>
          <p:cNvSpPr txBox="1"/>
          <p:nvPr/>
        </p:nvSpPr>
        <p:spPr>
          <a:xfrm>
            <a:off x="2832763" y="1412776"/>
            <a:ext cx="3107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VENDAS –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Imóveis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residenciais</a:t>
            </a:r>
          </a:p>
        </p:txBody>
      </p:sp>
      <p:sp>
        <p:nvSpPr>
          <p:cNvPr id="21" name="Seta para baixo 20"/>
          <p:cNvSpPr/>
          <p:nvPr/>
        </p:nvSpPr>
        <p:spPr>
          <a:xfrm>
            <a:off x="3707904" y="2263012"/>
            <a:ext cx="1296144" cy="720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133</a:t>
            </a:r>
            <a:endParaRPr lang="pt-BR" b="1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1317785" y="5445224"/>
            <a:ext cx="62065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chemeClr val="bg1"/>
                </a:solidFill>
              </a:rPr>
              <a:t>No trimestre julho-setembro foram vendidas 494 unidades residenciais, 27 a mais que no trimestre anterior. Isso representa um aumento de 5,6% nas vendas no terceiro trimestre.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0" y="903059"/>
            <a:ext cx="9144000" cy="5097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ÍNDICE DE VELOCIDADE DE VENDAS – TRIMESTRE JULHO-SETEMBRO 2016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Seta para cima 17"/>
          <p:cNvSpPr/>
          <p:nvPr/>
        </p:nvSpPr>
        <p:spPr>
          <a:xfrm>
            <a:off x="5796280" y="2238772"/>
            <a:ext cx="1296000" cy="720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202</a:t>
            </a:r>
            <a:endParaRPr lang="pt-BR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9745" y="3036968"/>
            <a:ext cx="6084000" cy="2216615"/>
          </a:xfrm>
          <a:prstGeom prst="rect">
            <a:avLst/>
          </a:prstGeom>
        </p:spPr>
      </p:pic>
      <p:sp>
        <p:nvSpPr>
          <p:cNvPr id="20" name="Seta para baixo 20"/>
          <p:cNvSpPr/>
          <p:nvPr/>
        </p:nvSpPr>
        <p:spPr>
          <a:xfrm>
            <a:off x="1701205" y="2267347"/>
            <a:ext cx="1296144" cy="720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159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879168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4095654" y="3059"/>
            <a:ext cx="5076056" cy="90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Pentágono 7"/>
          <p:cNvSpPr/>
          <p:nvPr/>
        </p:nvSpPr>
        <p:spPr>
          <a:xfrm>
            <a:off x="13855" y="3059"/>
            <a:ext cx="4860032" cy="90000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16632"/>
            <a:ext cx="2326154" cy="54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828711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642509"/>
              </p:ext>
            </p:extLst>
          </p:nvPr>
        </p:nvGraphicFramePr>
        <p:xfrm>
          <a:off x="1331640" y="1772816"/>
          <a:ext cx="6096000" cy="1247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JULHO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AGOSTO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SETEMBRO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15708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7" name="CaixaDeTexto 16"/>
          <p:cNvSpPr txBox="1"/>
          <p:nvPr/>
        </p:nvSpPr>
        <p:spPr>
          <a:xfrm>
            <a:off x="2884992" y="1412776"/>
            <a:ext cx="3002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VENDAS –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Imóveis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comerciais</a:t>
            </a:r>
          </a:p>
        </p:txBody>
      </p:sp>
      <p:sp>
        <p:nvSpPr>
          <p:cNvPr id="18" name="Seta para baixo 17"/>
          <p:cNvSpPr/>
          <p:nvPr/>
        </p:nvSpPr>
        <p:spPr>
          <a:xfrm>
            <a:off x="1685330" y="2263017"/>
            <a:ext cx="1296144" cy="720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22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317785" y="5445224"/>
            <a:ext cx="62065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chemeClr val="bg1"/>
                </a:solidFill>
              </a:rPr>
              <a:t>O acumulado de vendas no terceiro trimestre de 2016 (35 unidades) foi 67,3% menor que as vendas do segundo trimestre (107 unidades).</a:t>
            </a:r>
          </a:p>
          <a:p>
            <a:pPr algn="just"/>
            <a:r>
              <a:rPr lang="pt-BR" dirty="0">
                <a:solidFill>
                  <a:schemeClr val="bg1"/>
                </a:solidFill>
              </a:rPr>
              <a:t>As maiores vendas do trimestre ocorreram em julho (22 unidades).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0" y="903059"/>
            <a:ext cx="9144000" cy="5097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ÍNDICE DE VELOCIDADE DE VENDAS – TRIMESTRE JULHO-SETEMBRO 2016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Seta para cima 2"/>
          <p:cNvSpPr/>
          <p:nvPr/>
        </p:nvSpPr>
        <p:spPr>
          <a:xfrm>
            <a:off x="5758036" y="2248297"/>
            <a:ext cx="1296000" cy="720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7</a:t>
            </a:r>
            <a:endParaRPr lang="pt-BR" b="1" dirty="0"/>
          </a:p>
        </p:txBody>
      </p:sp>
      <p:sp>
        <p:nvSpPr>
          <p:cNvPr id="20" name="Seta para baixo 17"/>
          <p:cNvSpPr/>
          <p:nvPr/>
        </p:nvSpPr>
        <p:spPr>
          <a:xfrm>
            <a:off x="3770387" y="2264172"/>
            <a:ext cx="1296144" cy="720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6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4412" y="3038239"/>
            <a:ext cx="6084000" cy="221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649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/>
          <p:cNvSpPr/>
          <p:nvPr/>
        </p:nvSpPr>
        <p:spPr>
          <a:xfrm>
            <a:off x="4095654" y="3059"/>
            <a:ext cx="5076056" cy="90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Pentágono 22"/>
          <p:cNvSpPr/>
          <p:nvPr/>
        </p:nvSpPr>
        <p:spPr>
          <a:xfrm>
            <a:off x="13855" y="3059"/>
            <a:ext cx="4860032" cy="90000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16632"/>
            <a:ext cx="2326154" cy="54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828711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CaixaDeTexto 16"/>
          <p:cNvSpPr txBox="1"/>
          <p:nvPr/>
        </p:nvSpPr>
        <p:spPr>
          <a:xfrm>
            <a:off x="210495" y="1412776"/>
            <a:ext cx="8351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VENDA –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Por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municípios da RM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e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por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bairros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em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Natal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 – SETEMBRO 2016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1951909"/>
              </p:ext>
            </p:extLst>
          </p:nvPr>
        </p:nvGraphicFramePr>
        <p:xfrm>
          <a:off x="4757581" y="4725144"/>
          <a:ext cx="4248472" cy="18722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67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056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94149">
                <a:tc>
                  <a:txBody>
                    <a:bodyPr/>
                    <a:lstStyle/>
                    <a:p>
                      <a:r>
                        <a:rPr lang="en-US" sz="1400" dirty="0"/>
                        <a:t>BAIRRO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VENDAS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%</a:t>
                      </a:r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5612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Pitimbu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33,2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561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Lagoa Nova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561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Ponta</a:t>
                      </a:r>
                      <a:r>
                        <a:rPr lang="pt-BR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Negra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561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Neópolis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561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Capim Macio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4500500"/>
              </p:ext>
            </p:extLst>
          </p:nvPr>
        </p:nvGraphicFramePr>
        <p:xfrm>
          <a:off x="179512" y="4758679"/>
          <a:ext cx="4248472" cy="1880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26284">
                <a:tc>
                  <a:txBody>
                    <a:bodyPr/>
                    <a:lstStyle/>
                    <a:p>
                      <a:r>
                        <a:rPr lang="en-US" sz="1400" dirty="0"/>
                        <a:t>MUNICÍPIO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VENDAS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%</a:t>
                      </a:r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7891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71,8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6577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Parnamirim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6577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Nísia</a:t>
                      </a:r>
                      <a:r>
                        <a:rPr lang="pt-BR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Floresta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6577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São</a:t>
                      </a:r>
                      <a:r>
                        <a:rPr lang="pt-BR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Gonçalo do Amarante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6577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Ceará-Mirim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179512" y="6639163"/>
            <a:ext cx="4392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chemeClr val="bg1"/>
                </a:solidFill>
              </a:rPr>
              <a:t>Nota: Todos os percentuais são calculados sobre o total de vendas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2530448" y="1753071"/>
            <a:ext cx="42017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en-US" sz="1400" b="1" dirty="0" err="1">
                <a:solidFill>
                  <a:schemeClr val="accent5">
                    <a:lumMod val="50000"/>
                  </a:schemeClr>
                </a:solidFill>
              </a:rPr>
              <a:t>imóveis</a:t>
            </a: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accent5">
                    <a:lumMod val="50000"/>
                  </a:schemeClr>
                </a:solidFill>
              </a:rPr>
              <a:t>residenciais</a:t>
            </a: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</a:rPr>
              <a:t> - </a:t>
            </a:r>
            <a:r>
              <a:rPr lang="pt-BR" sz="1400" b="1" dirty="0">
                <a:solidFill>
                  <a:schemeClr val="accent5">
                    <a:lumMod val="50000"/>
                  </a:schemeClr>
                </a:solidFill>
              </a:rPr>
              <a:t>cinco</a:t>
            </a: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BR" sz="1400" b="1" dirty="0">
                <a:solidFill>
                  <a:schemeClr val="accent5">
                    <a:lumMod val="50000"/>
                  </a:schemeClr>
                </a:solidFill>
              </a:rPr>
              <a:t>maiores</a:t>
            </a: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BR" sz="1400" b="1" dirty="0">
                <a:solidFill>
                  <a:schemeClr val="accent5">
                    <a:lumMod val="50000"/>
                  </a:schemeClr>
                </a:solidFill>
              </a:rPr>
              <a:t>valores</a:t>
            </a: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pt-BR" sz="1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2411760" y="2135589"/>
            <a:ext cx="4536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Mais de 96% das vendas em setembro de 2016 ocorreram em Natal e em Parnamirim. A grande maioria das vendas em Natal ocorreram em bairros da Zona Sul. Fora da Zona Sul, o bairro com maiores vendas foi N. S. de Nazaré com apenas 3,5% do total das vendas.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0" y="903059"/>
            <a:ext cx="9144000" cy="5097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ÍNDICE DE VELOCIDADE DE VENDAS – TRIMESTRE JULHO-SETEMBRO 2016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662" b="24387"/>
          <a:stretch/>
        </p:blipFill>
        <p:spPr>
          <a:xfrm>
            <a:off x="170725" y="1773136"/>
            <a:ext cx="2226521" cy="28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9911" r="59450" b="17705"/>
          <a:stretch/>
        </p:blipFill>
        <p:spPr>
          <a:xfrm>
            <a:off x="7020272" y="1773136"/>
            <a:ext cx="1993846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522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ÍNDICE DE VELOCIDADE DE VENDAS - IVV</a:t>
            </a:r>
          </a:p>
        </p:txBody>
      </p:sp>
    </p:spTree>
    <p:extLst>
      <p:ext uri="{BB962C8B-B14F-4D97-AF65-F5344CB8AC3E}">
        <p14:creationId xmlns:p14="http://schemas.microsoft.com/office/powerpoint/2010/main" val="61839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/>
          <p:cNvSpPr/>
          <p:nvPr/>
        </p:nvSpPr>
        <p:spPr>
          <a:xfrm>
            <a:off x="4095654" y="3059"/>
            <a:ext cx="5076056" cy="90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Pentágono 21"/>
          <p:cNvSpPr/>
          <p:nvPr/>
        </p:nvSpPr>
        <p:spPr>
          <a:xfrm>
            <a:off x="13855" y="3059"/>
            <a:ext cx="4860032" cy="90000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16632"/>
            <a:ext cx="2326154" cy="54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828711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0623863"/>
              </p:ext>
            </p:extLst>
          </p:nvPr>
        </p:nvGraphicFramePr>
        <p:xfrm>
          <a:off x="1331640" y="1772816"/>
          <a:ext cx="6096000" cy="1247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JULHO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AGOSTO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SETEMBRO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15708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7" name="CaixaDeTexto 16"/>
          <p:cNvSpPr txBox="1"/>
          <p:nvPr/>
        </p:nvSpPr>
        <p:spPr>
          <a:xfrm>
            <a:off x="2870936" y="1412776"/>
            <a:ext cx="265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IVV –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Imóveis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residenciais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317785" y="5445224"/>
            <a:ext cx="62785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chemeClr val="bg1"/>
                </a:solidFill>
              </a:rPr>
              <a:t>No terceiro trimestre de 2016 o melhor desempenho do IVV ocorreu em setembro alcançando 7,37%. Este é o maior valor do IVV residencial dos últimos seis meses.</a:t>
            </a:r>
          </a:p>
        </p:txBody>
      </p:sp>
      <p:sp>
        <p:nvSpPr>
          <p:cNvPr id="21" name="Seta para baixo 20"/>
          <p:cNvSpPr/>
          <p:nvPr/>
        </p:nvSpPr>
        <p:spPr>
          <a:xfrm>
            <a:off x="3483572" y="2232574"/>
            <a:ext cx="1800000" cy="720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5,22%</a:t>
            </a:r>
            <a:endParaRPr lang="pt-BR" b="1" dirty="0"/>
          </a:p>
        </p:txBody>
      </p:sp>
      <p:sp>
        <p:nvSpPr>
          <p:cNvPr id="16" name="Retângulo 15"/>
          <p:cNvSpPr/>
          <p:nvPr/>
        </p:nvSpPr>
        <p:spPr>
          <a:xfrm>
            <a:off x="0" y="903059"/>
            <a:ext cx="9144000" cy="5097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ÍNDICE DE VELOCIDADE DE VENDAS – TRIMESTRE JULHO-SETEMBRO 2016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Seta para cima 18"/>
          <p:cNvSpPr/>
          <p:nvPr/>
        </p:nvSpPr>
        <p:spPr>
          <a:xfrm>
            <a:off x="5517629" y="2248297"/>
            <a:ext cx="1800200" cy="720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7,37%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9745" y="3040385"/>
            <a:ext cx="6084000" cy="2215344"/>
          </a:xfrm>
          <a:prstGeom prst="rect">
            <a:avLst/>
          </a:prstGeom>
        </p:spPr>
      </p:pic>
      <p:sp>
        <p:nvSpPr>
          <p:cNvPr id="26" name="Seta para baixo 20"/>
          <p:cNvSpPr/>
          <p:nvPr/>
        </p:nvSpPr>
        <p:spPr>
          <a:xfrm>
            <a:off x="1461939" y="2233439"/>
            <a:ext cx="1800000" cy="720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6,12%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626583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/>
          <p:cNvSpPr/>
          <p:nvPr/>
        </p:nvSpPr>
        <p:spPr>
          <a:xfrm>
            <a:off x="4095654" y="3059"/>
            <a:ext cx="5076056" cy="90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Pentágono 22"/>
          <p:cNvSpPr/>
          <p:nvPr/>
        </p:nvSpPr>
        <p:spPr>
          <a:xfrm>
            <a:off x="13855" y="3059"/>
            <a:ext cx="4860032" cy="90000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16632"/>
            <a:ext cx="2326154" cy="54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828711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1245305"/>
              </p:ext>
            </p:extLst>
          </p:nvPr>
        </p:nvGraphicFramePr>
        <p:xfrm>
          <a:off x="1331640" y="1772816"/>
          <a:ext cx="6096000" cy="1247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JULHO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AGOSTO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SETEMBRO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15708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7" name="CaixaDeTexto 16"/>
          <p:cNvSpPr txBox="1"/>
          <p:nvPr/>
        </p:nvSpPr>
        <p:spPr>
          <a:xfrm>
            <a:off x="3112614" y="1412776"/>
            <a:ext cx="2547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IVV –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Imóveis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comerciais</a:t>
            </a:r>
          </a:p>
        </p:txBody>
      </p:sp>
      <p:sp>
        <p:nvSpPr>
          <p:cNvPr id="20" name="Seta para baixo 19"/>
          <p:cNvSpPr/>
          <p:nvPr/>
        </p:nvSpPr>
        <p:spPr>
          <a:xfrm>
            <a:off x="3482355" y="2263017"/>
            <a:ext cx="1800000" cy="720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1,95%</a:t>
            </a:r>
            <a:endParaRPr lang="pt-BR" b="1" dirty="0"/>
          </a:p>
        </p:txBody>
      </p:sp>
      <p:sp>
        <p:nvSpPr>
          <p:cNvPr id="16" name="Seta para cima 15"/>
          <p:cNvSpPr/>
          <p:nvPr/>
        </p:nvSpPr>
        <p:spPr>
          <a:xfrm>
            <a:off x="5512099" y="2249157"/>
            <a:ext cx="1800000" cy="720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2,74%</a:t>
            </a:r>
            <a:endParaRPr lang="pt-BR" b="1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1200452" y="5580995"/>
            <a:ext cx="64678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dirty="0">
                <a:solidFill>
                  <a:schemeClr val="bg1"/>
                </a:solidFill>
              </a:rPr>
              <a:t>No terceiro trimestre o IVV comercial teve seu menor valor em agosto (1,95%) e o maior em julho (6,69). Compardo com o fechamento do trimestre anterior o IVV comercial caiu 6,19 pontos percentuais.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0" y="903059"/>
            <a:ext cx="9144000" cy="5097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ÍNDICE DE VELOCIDADE DE VENDAS – TRIMESTRE JULHO-SETEMBRO 2016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Seta para baixo 20"/>
          <p:cNvSpPr/>
          <p:nvPr/>
        </p:nvSpPr>
        <p:spPr>
          <a:xfrm>
            <a:off x="1444784" y="2232574"/>
            <a:ext cx="1800000" cy="720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6,69%</a:t>
            </a:r>
            <a:endParaRPr lang="pt-BR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640" y="3032906"/>
            <a:ext cx="6084000" cy="221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4464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/>
          <p:cNvSpPr/>
          <p:nvPr/>
        </p:nvSpPr>
        <p:spPr>
          <a:xfrm>
            <a:off x="4095654" y="3059"/>
            <a:ext cx="5076056" cy="90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Pentágono 17"/>
          <p:cNvSpPr/>
          <p:nvPr/>
        </p:nvSpPr>
        <p:spPr>
          <a:xfrm>
            <a:off x="13855" y="3059"/>
            <a:ext cx="4860032" cy="90000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16632"/>
            <a:ext cx="2326154" cy="54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828711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713068"/>
              </p:ext>
            </p:extLst>
          </p:nvPr>
        </p:nvGraphicFramePr>
        <p:xfrm>
          <a:off x="1403648" y="1797730"/>
          <a:ext cx="6120673" cy="1424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3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02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098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301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7091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APARTAMENTO</a:t>
                      </a:r>
                      <a:endParaRPr lang="pt-B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CASA</a:t>
                      </a:r>
                      <a:endParaRPr lang="pt-B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LOTE</a:t>
                      </a:r>
                      <a:r>
                        <a:rPr lang="en-US" sz="1200" baseline="0" dirty="0"/>
                        <a:t>  EM CONDOMÍNIO</a:t>
                      </a:r>
                      <a:endParaRPr lang="pt-B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COMERCIAL</a:t>
                      </a:r>
                      <a:endParaRPr lang="pt-BR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326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8,0%</a:t>
                      </a:r>
                      <a:endParaRPr lang="pt-BR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3,9%</a:t>
                      </a:r>
                      <a:endParaRPr lang="pt-BR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6,9%</a:t>
                      </a:r>
                      <a:endParaRPr lang="pt-BR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2,2%</a:t>
                      </a:r>
                      <a:endParaRPr lang="pt-BR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7" name="CaixaDeTexto 16"/>
          <p:cNvSpPr txBox="1"/>
          <p:nvPr/>
        </p:nvSpPr>
        <p:spPr>
          <a:xfrm>
            <a:off x="1906460" y="1412776"/>
            <a:ext cx="4960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IVV – Por tipo de i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móvel – SETEMBRO 2016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1317785" y="5590981"/>
            <a:ext cx="62065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chemeClr val="bg1"/>
                </a:solidFill>
              </a:rPr>
              <a:t>No mês de setembro os apartamentos foram os imóveis que mais venderam proporcionalmente, 8,0% das unidades ofertadas. Em seguida aparecem os lotes em condomínios com 6,9%.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0" y="903059"/>
            <a:ext cx="9144000" cy="5097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ÍNDICE DE VELOCIDADE DE VENDAS – TRIMESTRE JULHO-SETEMBRO 2016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0803" y="3242983"/>
            <a:ext cx="6084000" cy="222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2503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/>
          <p:cNvSpPr/>
          <p:nvPr/>
        </p:nvSpPr>
        <p:spPr>
          <a:xfrm>
            <a:off x="4095654" y="3059"/>
            <a:ext cx="5076056" cy="90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Pentágono 17"/>
          <p:cNvSpPr/>
          <p:nvPr/>
        </p:nvSpPr>
        <p:spPr>
          <a:xfrm>
            <a:off x="13855" y="3059"/>
            <a:ext cx="4860032" cy="90000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16632"/>
            <a:ext cx="2326154" cy="54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828711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024290"/>
              </p:ext>
            </p:extLst>
          </p:nvPr>
        </p:nvGraphicFramePr>
        <p:xfrm>
          <a:off x="1403648" y="1788800"/>
          <a:ext cx="6120000" cy="1424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57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405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743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7091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PLANTA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FUNDAÇÃO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ESTRUTURA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ACABAMENTO</a:t>
                      </a:r>
                      <a:endParaRPr lang="pt-B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PRONTO</a:t>
                      </a:r>
                      <a:endParaRPr lang="pt-B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326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2,9%</a:t>
                      </a:r>
                      <a:endParaRPr lang="pt-BR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5,5%</a:t>
                      </a:r>
                      <a:endParaRPr lang="pt-BR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5,1%</a:t>
                      </a:r>
                      <a:endParaRPr lang="pt-BR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7,7%</a:t>
                      </a:r>
                      <a:endParaRPr lang="pt-BR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13,9%</a:t>
                      </a:r>
                      <a:endParaRPr lang="pt-BR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7" name="CaixaDeTexto 16"/>
          <p:cNvSpPr txBox="1"/>
          <p:nvPr/>
        </p:nvSpPr>
        <p:spPr>
          <a:xfrm>
            <a:off x="1835934" y="1412776"/>
            <a:ext cx="5101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IVV –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Por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estágio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da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obra – SETEMBRO 2016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1317785" y="5643825"/>
            <a:ext cx="62065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>
                <a:solidFill>
                  <a:schemeClr val="bg1"/>
                </a:solidFill>
              </a:rPr>
              <a:t>Proporcionalmente foram os imóveis prontos os que mais venderam em setembro (13,9%). Em seguida aparecem os imóveis em fase de acabamento com IVV 7,7%.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0" y="903059"/>
            <a:ext cx="9144000" cy="5097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ÍNDICE DE VELOCIDADE DE VENDAS – TRIMESTRE JULHO-SETEMBRO 2016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5945" y="3233458"/>
            <a:ext cx="6084000" cy="222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0717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LANÇAMENTOS</a:t>
            </a:r>
          </a:p>
        </p:txBody>
      </p:sp>
    </p:spTree>
    <p:extLst>
      <p:ext uri="{BB962C8B-B14F-4D97-AF65-F5344CB8AC3E}">
        <p14:creationId xmlns:p14="http://schemas.microsoft.com/office/powerpoint/2010/main" val="40290039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/>
        </p:nvSpPr>
        <p:spPr>
          <a:xfrm>
            <a:off x="4095654" y="3059"/>
            <a:ext cx="5076056" cy="90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Pentágono 21"/>
          <p:cNvSpPr/>
          <p:nvPr/>
        </p:nvSpPr>
        <p:spPr>
          <a:xfrm>
            <a:off x="13855" y="3059"/>
            <a:ext cx="4860032" cy="90000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16632"/>
            <a:ext cx="2326154" cy="54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828711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9931501"/>
              </p:ext>
            </p:extLst>
          </p:nvPr>
        </p:nvGraphicFramePr>
        <p:xfrm>
          <a:off x="1331640" y="1772816"/>
          <a:ext cx="6096000" cy="1247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JULHO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AGOSTO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SETEMBRO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15708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7" name="CaixaDeTexto 16"/>
          <p:cNvSpPr txBox="1"/>
          <p:nvPr/>
        </p:nvSpPr>
        <p:spPr>
          <a:xfrm>
            <a:off x="2479269" y="1412776"/>
            <a:ext cx="380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LANÇAMENTOS –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Imóveis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residenciais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317785" y="5445224"/>
            <a:ext cx="62065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chemeClr val="bg1"/>
                </a:solidFill>
              </a:rPr>
              <a:t>Em setembro foram lançadas 221 unidades residenciais do tipo lote em condomínio. Esses foram os únicos lançamento do trimestre.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0" y="903059"/>
            <a:ext cx="9144000" cy="5097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ÍNDICE DE VELOCIDADE DE VENDAS – TRIMESTRE JULHO-SETEMBRO 2016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Retângulo 17"/>
          <p:cNvSpPr/>
          <p:nvPr/>
        </p:nvSpPr>
        <p:spPr>
          <a:xfrm>
            <a:off x="3993203" y="2238024"/>
            <a:ext cx="708958" cy="72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0</a:t>
            </a:r>
            <a:endParaRPr lang="pt-BR" b="1" dirty="0"/>
          </a:p>
        </p:txBody>
      </p:sp>
      <p:sp>
        <p:nvSpPr>
          <p:cNvPr id="23" name="Retângulo 15"/>
          <p:cNvSpPr/>
          <p:nvPr/>
        </p:nvSpPr>
        <p:spPr>
          <a:xfrm>
            <a:off x="1979712" y="2238029"/>
            <a:ext cx="708958" cy="72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0</a:t>
            </a:r>
            <a:endParaRPr lang="pt-BR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165" y="3028065"/>
            <a:ext cx="6084000" cy="2210660"/>
          </a:xfrm>
          <a:prstGeom prst="rect">
            <a:avLst/>
          </a:prstGeom>
        </p:spPr>
      </p:pic>
      <p:sp>
        <p:nvSpPr>
          <p:cNvPr id="5" name="Arrow: Up 4"/>
          <p:cNvSpPr/>
          <p:nvPr/>
        </p:nvSpPr>
        <p:spPr>
          <a:xfrm>
            <a:off x="5724272" y="2248297"/>
            <a:ext cx="1296000" cy="7200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221</a:t>
            </a:r>
          </a:p>
        </p:txBody>
      </p:sp>
    </p:spTree>
    <p:extLst>
      <p:ext uri="{BB962C8B-B14F-4D97-AF65-F5344CB8AC3E}">
        <p14:creationId xmlns:p14="http://schemas.microsoft.com/office/powerpoint/2010/main" val="4057765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sz="2200" dirty="0"/>
              <a:t>Esta pesquisa de indicadores tem como objetivo acompanhar mensalmente o IVV – Índice de Velocidade de Vendas, bem como analisar as variáveis relacionadas ao mercado imobiliário, tais como a oferta, a venda e os lançamentos de imóveis para subsidiar as empresas desse segmento, principalmente para o planejamento dos novos lançamentos imobiliários. </a:t>
            </a:r>
          </a:p>
          <a:p>
            <a:endParaRPr lang="pt-BR" sz="2200" dirty="0"/>
          </a:p>
          <a:p>
            <a:r>
              <a:rPr lang="pt-BR" sz="2200" dirty="0"/>
              <a:t>Abrangência: Natal e Região Metropolitana</a:t>
            </a:r>
          </a:p>
          <a:p>
            <a:endParaRPr lang="pt-BR" sz="2200" dirty="0"/>
          </a:p>
          <a:p>
            <a:r>
              <a:rPr lang="pt-BR" sz="2200" dirty="0"/>
              <a:t>Amostra: 28 empresas associadas ao SINDUSCON</a:t>
            </a:r>
          </a:p>
          <a:p>
            <a:endParaRPr lang="pt-BR" sz="2200" dirty="0"/>
          </a:p>
          <a:p>
            <a:r>
              <a:rPr lang="pt-BR" sz="2200" dirty="0"/>
              <a:t>Embora esta apresentação seja referente ao trimestre julho-setembro de 2016, nos gráficos foram apresentados os valores do mês de junho para que possamos efetuar comparações com o último mês do trimestre anterior. </a:t>
            </a:r>
          </a:p>
          <a:p>
            <a:endParaRPr lang="pt-BR" sz="2200" dirty="0"/>
          </a:p>
          <a:p>
            <a:endParaRPr lang="pt-BR" sz="22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Apresentação</a:t>
            </a:r>
          </a:p>
        </p:txBody>
      </p:sp>
    </p:spTree>
    <p:extLst>
      <p:ext uri="{BB962C8B-B14F-4D97-AF65-F5344CB8AC3E}">
        <p14:creationId xmlns:p14="http://schemas.microsoft.com/office/powerpoint/2010/main" val="27155372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>
            <a:off x="4095654" y="3059"/>
            <a:ext cx="5076056" cy="90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Pentágono 24"/>
          <p:cNvSpPr/>
          <p:nvPr/>
        </p:nvSpPr>
        <p:spPr>
          <a:xfrm>
            <a:off x="13855" y="3059"/>
            <a:ext cx="4860032" cy="90000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16632"/>
            <a:ext cx="2326154" cy="54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828711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8085605"/>
              </p:ext>
            </p:extLst>
          </p:nvPr>
        </p:nvGraphicFramePr>
        <p:xfrm>
          <a:off x="1331640" y="1772816"/>
          <a:ext cx="6096000" cy="1247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JULHO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AGOSTO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SETEMBRO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15708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9" name="Retângulo 18"/>
          <p:cNvSpPr/>
          <p:nvPr/>
        </p:nvSpPr>
        <p:spPr>
          <a:xfrm>
            <a:off x="2007422" y="2238034"/>
            <a:ext cx="708958" cy="72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0</a:t>
            </a:r>
            <a:endParaRPr lang="pt-BR" b="1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2535152" y="1412776"/>
            <a:ext cx="3702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LANÇAMENTOS –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Imóveis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comerciais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317785" y="5445224"/>
            <a:ext cx="62065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chemeClr val="bg1"/>
                </a:solidFill>
              </a:rPr>
              <a:t>Deste outubro de 2014 não são registrados lançamentos de imóveis comerciais pelas empresas participantes desta pesquisa.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6078702" y="2238029"/>
            <a:ext cx="708958" cy="72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0</a:t>
            </a:r>
            <a:endParaRPr lang="pt-BR" b="1" dirty="0"/>
          </a:p>
        </p:txBody>
      </p:sp>
      <p:sp>
        <p:nvSpPr>
          <p:cNvPr id="18" name="Retângulo 17"/>
          <p:cNvSpPr/>
          <p:nvPr/>
        </p:nvSpPr>
        <p:spPr>
          <a:xfrm>
            <a:off x="3993203" y="2238024"/>
            <a:ext cx="708958" cy="72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0</a:t>
            </a:r>
            <a:endParaRPr lang="pt-BR" b="1" dirty="0"/>
          </a:p>
        </p:txBody>
      </p:sp>
      <p:sp>
        <p:nvSpPr>
          <p:cNvPr id="20" name="Retângulo 19"/>
          <p:cNvSpPr/>
          <p:nvPr/>
        </p:nvSpPr>
        <p:spPr>
          <a:xfrm>
            <a:off x="0" y="903059"/>
            <a:ext cx="9144000" cy="5097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ÍNDICE DE VELOCIDADE DE VENDAS – TRIMESTRE JULHO-SETEMBRO 2016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4412" y="3037590"/>
            <a:ext cx="6084000" cy="221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0564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FIM</a:t>
            </a:r>
          </a:p>
        </p:txBody>
      </p:sp>
    </p:spTree>
    <p:extLst>
      <p:ext uri="{BB962C8B-B14F-4D97-AF65-F5344CB8AC3E}">
        <p14:creationId xmlns:p14="http://schemas.microsoft.com/office/powerpoint/2010/main" val="4029003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EMPREGOS NA CONSTRUÇÃO CIVIL</a:t>
            </a:r>
          </a:p>
        </p:txBody>
      </p:sp>
    </p:spTree>
    <p:extLst>
      <p:ext uri="{BB962C8B-B14F-4D97-AF65-F5344CB8AC3E}">
        <p14:creationId xmlns:p14="http://schemas.microsoft.com/office/powerpoint/2010/main" val="3989714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/>
          <p:cNvSpPr/>
          <p:nvPr/>
        </p:nvSpPr>
        <p:spPr>
          <a:xfrm>
            <a:off x="4095654" y="3059"/>
            <a:ext cx="5076056" cy="90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Pentágono 18"/>
          <p:cNvSpPr/>
          <p:nvPr/>
        </p:nvSpPr>
        <p:spPr>
          <a:xfrm>
            <a:off x="13855" y="3059"/>
            <a:ext cx="4860032" cy="90000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16632"/>
            <a:ext cx="2326154" cy="54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828711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tângulo 12"/>
          <p:cNvSpPr/>
          <p:nvPr/>
        </p:nvSpPr>
        <p:spPr>
          <a:xfrm>
            <a:off x="0" y="903059"/>
            <a:ext cx="9144000" cy="5097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ÍNDICE DE VELOCIDADE DE VENDAS – TRIMESTRE JULHO-SETEMBRO 2016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731233"/>
              </p:ext>
            </p:extLst>
          </p:nvPr>
        </p:nvGraphicFramePr>
        <p:xfrm>
          <a:off x="1331640" y="1800526"/>
          <a:ext cx="6096000" cy="1247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JULHO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AGOSTO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SETEMBRO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15708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7" name="CaixaDeTexto 16"/>
          <p:cNvSpPr txBox="1"/>
          <p:nvPr/>
        </p:nvSpPr>
        <p:spPr>
          <a:xfrm>
            <a:off x="1554795" y="1412776"/>
            <a:ext cx="5663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EMPREGADOS –  No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conjunto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das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empresas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participantes</a:t>
            </a:r>
          </a:p>
        </p:txBody>
      </p:sp>
      <p:sp>
        <p:nvSpPr>
          <p:cNvPr id="18" name="Seta para baixo 17"/>
          <p:cNvSpPr/>
          <p:nvPr/>
        </p:nvSpPr>
        <p:spPr>
          <a:xfrm>
            <a:off x="3571272" y="2263017"/>
            <a:ext cx="1648800" cy="720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2296</a:t>
            </a:r>
          </a:p>
        </p:txBody>
      </p:sp>
      <p:sp>
        <p:nvSpPr>
          <p:cNvPr id="20" name="Seta para baixo 19"/>
          <p:cNvSpPr/>
          <p:nvPr/>
        </p:nvSpPr>
        <p:spPr>
          <a:xfrm>
            <a:off x="5580112" y="2263017"/>
            <a:ext cx="1648800" cy="720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2269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043608" y="5674022"/>
            <a:ext cx="6768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chemeClr val="bg1"/>
                </a:solidFill>
              </a:rPr>
              <a:t>No trimestre julho-setembro houve uma perda média de 113 postos de trabalho a cada mês no conjunto das empresas pesquisadas.</a:t>
            </a:r>
          </a:p>
        </p:txBody>
      </p:sp>
      <p:sp>
        <p:nvSpPr>
          <p:cNvPr id="21" name="Seta para baixo 19"/>
          <p:cNvSpPr/>
          <p:nvPr/>
        </p:nvSpPr>
        <p:spPr>
          <a:xfrm>
            <a:off x="1528614" y="2276952"/>
            <a:ext cx="1612800" cy="720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2546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165" y="3048344"/>
            <a:ext cx="6084000" cy="221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469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OFERTAS DE IMÓVEIS</a:t>
            </a:r>
          </a:p>
        </p:txBody>
      </p:sp>
    </p:spTree>
    <p:extLst>
      <p:ext uri="{BB962C8B-B14F-4D97-AF65-F5344CB8AC3E}">
        <p14:creationId xmlns:p14="http://schemas.microsoft.com/office/powerpoint/2010/main" val="2158731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/>
          <p:nvPr/>
        </p:nvSpPr>
        <p:spPr>
          <a:xfrm>
            <a:off x="4095654" y="3059"/>
            <a:ext cx="5076056" cy="90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Pentágono 22"/>
          <p:cNvSpPr/>
          <p:nvPr/>
        </p:nvSpPr>
        <p:spPr>
          <a:xfrm>
            <a:off x="13855" y="3059"/>
            <a:ext cx="4860032" cy="90000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16632"/>
            <a:ext cx="2326154" cy="54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828711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012245"/>
              </p:ext>
            </p:extLst>
          </p:nvPr>
        </p:nvGraphicFramePr>
        <p:xfrm>
          <a:off x="1331640" y="1772816"/>
          <a:ext cx="6096000" cy="1247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JULHO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AGOSTO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SETEMBRO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15708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7" name="CaixaDeTexto 16"/>
          <p:cNvSpPr txBox="1"/>
          <p:nvPr/>
        </p:nvSpPr>
        <p:spPr>
          <a:xfrm>
            <a:off x="2912501" y="1412776"/>
            <a:ext cx="3053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OFERTA –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Imóveis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residenciais</a:t>
            </a:r>
          </a:p>
        </p:txBody>
      </p:sp>
      <p:sp>
        <p:nvSpPr>
          <p:cNvPr id="22" name="Seta para baixo 21"/>
          <p:cNvSpPr/>
          <p:nvPr/>
        </p:nvSpPr>
        <p:spPr>
          <a:xfrm>
            <a:off x="3563888" y="2235307"/>
            <a:ext cx="1612800" cy="720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2549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317785" y="5373216"/>
            <a:ext cx="62065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chemeClr val="bg1"/>
                </a:solidFill>
              </a:rPr>
              <a:t>O aumento na oferta de imóveis residenciais, em setembro, ocorreu devido ao lançamento de 221 imóveis no referido mês. 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0" y="903059"/>
            <a:ext cx="9144000" cy="5097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ÍNDICE DE VELOCIDADE DE VENDAS – TRIMESTRE JULHO-SETEMBRO 2016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1" name="Seta para baixo 20"/>
          <p:cNvSpPr/>
          <p:nvPr/>
        </p:nvSpPr>
        <p:spPr>
          <a:xfrm>
            <a:off x="1519089" y="2225135"/>
            <a:ext cx="1612800" cy="720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2598</a:t>
            </a:r>
          </a:p>
        </p:txBody>
      </p:sp>
      <p:sp>
        <p:nvSpPr>
          <p:cNvPr id="18" name="Seta para cima 17"/>
          <p:cNvSpPr/>
          <p:nvPr/>
        </p:nvSpPr>
        <p:spPr>
          <a:xfrm>
            <a:off x="5623496" y="2233281"/>
            <a:ext cx="1612800" cy="720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2742</a:t>
            </a:r>
            <a:endParaRPr lang="pt-BR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3937" y="3028065"/>
            <a:ext cx="6084000" cy="221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200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/>
        </p:nvSpPr>
        <p:spPr>
          <a:xfrm>
            <a:off x="4095654" y="3059"/>
            <a:ext cx="5076056" cy="90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Pentágono 21"/>
          <p:cNvSpPr/>
          <p:nvPr/>
        </p:nvSpPr>
        <p:spPr>
          <a:xfrm>
            <a:off x="13855" y="3059"/>
            <a:ext cx="4860032" cy="90000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16632"/>
            <a:ext cx="2326154" cy="54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828711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061570"/>
              </p:ext>
            </p:extLst>
          </p:nvPr>
        </p:nvGraphicFramePr>
        <p:xfrm>
          <a:off x="1331640" y="1772816"/>
          <a:ext cx="6096000" cy="1247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JULHO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AGOSTO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SETEMBRO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15708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7" name="CaixaDeTexto 16"/>
          <p:cNvSpPr txBox="1"/>
          <p:nvPr/>
        </p:nvSpPr>
        <p:spPr>
          <a:xfrm>
            <a:off x="2911728" y="1412776"/>
            <a:ext cx="2949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OFERTA –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Imóveis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comerciais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1305662" y="5445224"/>
            <a:ext cx="62065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chemeClr val="bg1"/>
                </a:solidFill>
              </a:rPr>
              <a:t>Devido as poucas vendas a ofeta de imóveis comerciais teve uma redução de apenas 12% em comparação ao último mês do trimestre anterior, 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0" y="903059"/>
            <a:ext cx="9144000" cy="5097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ÍNDICE DE VELOCIDADE DE VENDAS – TRIMESTRE JULHO-SETEMBRO 2016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" name="Seta para baixo 19"/>
          <p:cNvSpPr/>
          <p:nvPr/>
        </p:nvSpPr>
        <p:spPr>
          <a:xfrm>
            <a:off x="1725588" y="2267347"/>
            <a:ext cx="1296144" cy="720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329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9745" y="3033398"/>
            <a:ext cx="6084000" cy="2210660"/>
          </a:xfrm>
          <a:prstGeom prst="rect">
            <a:avLst/>
          </a:prstGeom>
        </p:spPr>
      </p:pic>
      <p:sp>
        <p:nvSpPr>
          <p:cNvPr id="25" name="Seta para cima 17"/>
          <p:cNvSpPr/>
          <p:nvPr/>
        </p:nvSpPr>
        <p:spPr>
          <a:xfrm>
            <a:off x="5796280" y="2238852"/>
            <a:ext cx="1296000" cy="720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313</a:t>
            </a:r>
            <a:endParaRPr lang="pt-BR" b="1" dirty="0"/>
          </a:p>
        </p:txBody>
      </p:sp>
      <p:sp>
        <p:nvSpPr>
          <p:cNvPr id="26" name="Seta para baixo 19"/>
          <p:cNvSpPr/>
          <p:nvPr/>
        </p:nvSpPr>
        <p:spPr>
          <a:xfrm>
            <a:off x="3760862" y="2267347"/>
            <a:ext cx="1296144" cy="720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308</a:t>
            </a:r>
          </a:p>
        </p:txBody>
      </p:sp>
    </p:spTree>
    <p:extLst>
      <p:ext uri="{BB962C8B-B14F-4D97-AF65-F5344CB8AC3E}">
        <p14:creationId xmlns:p14="http://schemas.microsoft.com/office/powerpoint/2010/main" val="1114815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/>
          <p:nvPr/>
        </p:nvSpPr>
        <p:spPr>
          <a:xfrm>
            <a:off x="4095654" y="3059"/>
            <a:ext cx="5076056" cy="90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Pentágono 19"/>
          <p:cNvSpPr/>
          <p:nvPr/>
        </p:nvSpPr>
        <p:spPr>
          <a:xfrm>
            <a:off x="13855" y="80728"/>
            <a:ext cx="4860032" cy="90000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16632"/>
            <a:ext cx="2326154" cy="54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16632"/>
            <a:ext cx="828711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CaixaDeTexto 16"/>
          <p:cNvSpPr txBox="1"/>
          <p:nvPr/>
        </p:nvSpPr>
        <p:spPr>
          <a:xfrm>
            <a:off x="480599" y="1382333"/>
            <a:ext cx="7811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OFERTAS –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Por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municípios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e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por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bairros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em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Natal</a:t>
            </a:r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 – SETEMBRO 2016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401386"/>
              </p:ext>
            </p:extLst>
          </p:nvPr>
        </p:nvGraphicFramePr>
        <p:xfrm>
          <a:off x="4572000" y="4581128"/>
          <a:ext cx="4464496" cy="18722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980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81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94149">
                <a:tc>
                  <a:txBody>
                    <a:bodyPr/>
                    <a:lstStyle/>
                    <a:p>
                      <a:r>
                        <a:rPr lang="en-US" sz="1400" dirty="0"/>
                        <a:t>BAIRRO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aseline="0" dirty="0"/>
                        <a:t> OFERTA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%</a:t>
                      </a:r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561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Pitimbu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561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Lagoa</a:t>
                      </a:r>
                      <a:r>
                        <a:rPr lang="pt-BR" sz="1400" b="0" i="0" u="none" strike="noStrike" baseline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Nova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561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Ponta</a:t>
                      </a:r>
                      <a:r>
                        <a:rPr lang="pt-BR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Negra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561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Capim</a:t>
                      </a:r>
                      <a:r>
                        <a:rPr lang="pt-BR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Macio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561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Tirol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5662217"/>
              </p:ext>
            </p:extLst>
          </p:nvPr>
        </p:nvGraphicFramePr>
        <p:xfrm>
          <a:off x="179512" y="4600178"/>
          <a:ext cx="4248472" cy="1772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4860">
                <a:tc>
                  <a:txBody>
                    <a:bodyPr/>
                    <a:lstStyle/>
                    <a:p>
                      <a:r>
                        <a:rPr lang="en-US" sz="1400" dirty="0"/>
                        <a:t>MUNICÍPIO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OFERTA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/>
                        <a:t>%</a:t>
                      </a:r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321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53,1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1146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Parnamirim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979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35,7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1146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Nísia Floresta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1146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Macaíba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1146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Ceará-Mirim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179512" y="6453336"/>
            <a:ext cx="3528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chemeClr val="bg1"/>
                </a:solidFill>
              </a:rPr>
              <a:t>Nota: Todos os percentuais são calculados sobre a oferta total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2498643" y="1772816"/>
            <a:ext cx="40895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en-US" sz="1400" b="1" dirty="0" err="1">
                <a:solidFill>
                  <a:schemeClr val="accent5">
                    <a:lumMod val="50000"/>
                  </a:schemeClr>
                </a:solidFill>
              </a:rPr>
              <a:t>imóveis</a:t>
            </a: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accent5">
                    <a:lumMod val="50000"/>
                  </a:schemeClr>
                </a:solidFill>
              </a:rPr>
              <a:t>residenciais</a:t>
            </a: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</a:rPr>
              <a:t> -</a:t>
            </a:r>
            <a:r>
              <a:rPr lang="pt-BR" sz="1400" b="1" dirty="0">
                <a:solidFill>
                  <a:schemeClr val="accent5">
                    <a:lumMod val="50000"/>
                  </a:schemeClr>
                </a:solidFill>
              </a:rPr>
              <a:t>cinco</a:t>
            </a: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BR" sz="1400" b="1" dirty="0">
                <a:solidFill>
                  <a:schemeClr val="accent5">
                    <a:lumMod val="50000"/>
                  </a:schemeClr>
                </a:solidFill>
              </a:rPr>
              <a:t>maiores</a:t>
            </a: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BR" sz="1400" b="1" dirty="0">
                <a:solidFill>
                  <a:schemeClr val="accent5">
                    <a:lumMod val="50000"/>
                  </a:schemeClr>
                </a:solidFill>
              </a:rPr>
              <a:t>valores</a:t>
            </a: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pt-BR" sz="1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707778" y="2204864"/>
            <a:ext cx="352040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Quase 89% da oferta de imóveis se concentra em Natal e Parnamirim. Em Natal, a maior parte da oferta de imóveis residenciais se concentra em bairros da Zona Sul.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0" y="903059"/>
            <a:ext cx="9144000" cy="5097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ÍNDICE DE VELOCIDADE DE VENDAS – TRIMESTRE JULHO-SETEMBRO 2016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662" b="26614"/>
          <a:stretch/>
        </p:blipFill>
        <p:spPr>
          <a:xfrm>
            <a:off x="189775" y="1700808"/>
            <a:ext cx="2265418" cy="284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8" t="4343" r="59451" b="23274"/>
          <a:stretch/>
        </p:blipFill>
        <p:spPr>
          <a:xfrm>
            <a:off x="7083073" y="1699028"/>
            <a:ext cx="1881415" cy="28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427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VENDAS</a:t>
            </a:r>
          </a:p>
        </p:txBody>
      </p:sp>
    </p:spTree>
    <p:extLst>
      <p:ext uri="{BB962C8B-B14F-4D97-AF65-F5344CB8AC3E}">
        <p14:creationId xmlns:p14="http://schemas.microsoft.com/office/powerpoint/2010/main" val="592921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4019</TotalTime>
  <Words>934</Words>
  <Application>Microsoft Office PowerPoint</Application>
  <PresentationFormat>Apresentação na tela (4:3)</PresentationFormat>
  <Paragraphs>207</Paragraphs>
  <Slides>21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2" baseType="lpstr">
      <vt:lpstr>Concurso</vt:lpstr>
      <vt:lpstr>Indicadores do Mercado Imobiliário</vt:lpstr>
      <vt:lpstr>Apresentação</vt:lpstr>
      <vt:lpstr>EMPREGOS NA CONSTRUÇÃO CIVIL</vt:lpstr>
      <vt:lpstr>Apresentação do PowerPoint</vt:lpstr>
      <vt:lpstr>OFERTAS DE IMÓVEIS</vt:lpstr>
      <vt:lpstr>Apresentação do PowerPoint</vt:lpstr>
      <vt:lpstr>Apresentação do PowerPoint</vt:lpstr>
      <vt:lpstr>Apresentação do PowerPoint</vt:lpstr>
      <vt:lpstr>VENDAS</vt:lpstr>
      <vt:lpstr>Apresentação do PowerPoint</vt:lpstr>
      <vt:lpstr>Apresentação do PowerPoint</vt:lpstr>
      <vt:lpstr>Apresentação do PowerPoint</vt:lpstr>
      <vt:lpstr>ÍNDICE DE VELOCIDADE DE VENDAS - IVV</vt:lpstr>
      <vt:lpstr>Apresentação do PowerPoint</vt:lpstr>
      <vt:lpstr>Apresentação do PowerPoint</vt:lpstr>
      <vt:lpstr>Apresentação do PowerPoint</vt:lpstr>
      <vt:lpstr>Apresentação do PowerPoint</vt:lpstr>
      <vt:lpstr>LANÇAMENTOS</vt:lpstr>
      <vt:lpstr>Apresentação do PowerPoint</vt:lpstr>
      <vt:lpstr>Apresentação do PowerPoint</vt:lpstr>
      <vt:lpstr>FIM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Francilda</dc:creator>
  <cp:lastModifiedBy>Tácito Costa</cp:lastModifiedBy>
  <cp:revision>222</cp:revision>
  <dcterms:created xsi:type="dcterms:W3CDTF">2013-11-05T08:31:06Z</dcterms:created>
  <dcterms:modified xsi:type="dcterms:W3CDTF">2016-12-06T18:30:28Z</dcterms:modified>
</cp:coreProperties>
</file>